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797675" cy="9926638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64D7B-71E0-450A-BD60-CE8531DD1515}" type="datetimeFigureOut">
              <a:rPr lang="ru-RU" smtClean="0"/>
              <a:t>пт 28.06.19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4A944-A072-48E8-B441-4185D3E7E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3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4A944-A072-48E8-B441-4185D3E7E25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1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35A27F-15D2-4119-94CB-BBBB1DFBE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41F7C69-9C2E-465A-9358-1EEA4D9D0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3A17822-5229-449C-9E4A-7B0CC776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67E0-92D3-483E-B716-A05007E0AA59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F765EC7-270D-4CA4-A0E5-E03F56C5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BF83B5-0CE7-4F31-9CF4-0DBF09C5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71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1F7C93-8C15-4178-B7CD-7556B66A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008887B-FC71-4CF7-8276-DEF80E6EB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757AF11-B13D-401F-A7A3-9FE9E56A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D544-5C8E-4A4E-9049-F3D5E79B9F5C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017AC8-24A0-49E5-8028-5147FD72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A25C7C1-E42B-41B0-8078-99EB83AB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31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580825A-50E5-4CDC-B7C5-B40CC678E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EDC1E0B-F5A6-4B64-A736-BFB307587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4CA221B-3D55-4FCC-AC36-9D6998C9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1C8A-F943-4BEB-8ECA-FE5FB00B6DA4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C75FD70-7973-417F-9F70-3990D05E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D85F64-CFE5-44E7-A606-A042481F5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33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C0A488-14FD-4A42-A459-4904A070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6AE38F4-4B50-4B3B-98FB-DEEE49C5C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2DD93A-BDD1-4813-A033-79147865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991C-6E3A-4425-959E-B551ABDCDBFD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3C12E6E-C34D-4139-BF83-540B9382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11BD60-0C10-40B7-9665-2A327F32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3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445205-221B-48E0-A1C6-407D4E20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40B4E73-9442-4317-B405-981E2EF7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CA0D0A-0DD1-440F-B48E-811878F5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28A3-B103-4B2D-B119-268AD4041B3A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C2E202-39C3-4F25-A865-CD40EA63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91C12D-BE7A-48C0-AB67-BC69C384F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40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2AA4F5-A0CF-4D3E-A525-44B431D7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5ED258E-811A-421D-A5A7-905DF220B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B551683-8B57-472B-B0DC-F96DA5F7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238ABF-AD61-4C9F-9B11-945AD083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596C-A93D-4ADE-A66B-2E692B6898AE}" type="datetime1">
              <a:rPr lang="ru-RU" smtClean="0"/>
              <a:t>пт 28.06.19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255CEB8-08F6-44E8-95A0-C6CF13D0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2A35AA6-10AF-483D-8D3F-8CC60F28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E3F998-B55C-4C56-80B6-07AE583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4566F2B-D2B2-43A6-BFD1-1235DC19F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BEE9217-48A4-46F1-8430-15DA36114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B7429DB-37B6-436F-BF93-6CD803312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9576C90-BD5F-441F-9278-E3F8772BC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F72C7F21-4BE8-447E-88FF-D20BFFEB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0B07-4653-4AD7-881B-3E451F9BB57D}" type="datetime1">
              <a:rPr lang="ru-RU" smtClean="0"/>
              <a:t>пт 28.06.19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780C286-5AFB-4F86-B0AD-34C9C7B16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79BBDA6-0A0A-42BA-8C10-6C730698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7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A8FE48-9BBE-49C4-AD9B-EDC0884A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2FFB9FE-7448-4E87-8E8A-4E26A106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425A-6048-44D0-A9EB-6C7F41E97517}" type="datetime1">
              <a:rPr lang="ru-RU" smtClean="0"/>
              <a:t>пт 28.06.19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78356DA-2EB4-4A6B-91E4-04850DEA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FB23E84-F83F-4BB7-A569-82724E814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5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8B20807-924B-4896-9335-360ED0AE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8142-B1B1-4094-B9F5-D3FD019C152D}" type="datetime1">
              <a:rPr lang="ru-RU" smtClean="0"/>
              <a:t>пт 28.06.19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2ADBCA-5A7C-46D1-A72E-E95AF5BF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63AC671-5914-4BE6-8868-E9FC149FD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63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6679F5-3618-4B47-99E7-3FE291D33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44454F-879F-4373-90D7-425DC7AA3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F797195-D9F1-4807-AEDA-2DC1C57E5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B5264B2-F247-4732-BDB0-9945AF33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D8B3-4D87-46C2-921B-76A629F69ECB}" type="datetime1">
              <a:rPr lang="ru-RU" smtClean="0"/>
              <a:t>пт 28.06.19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169EAE9-5BFE-4437-92B8-CA316ECD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C1ADC15-765F-416C-88F5-F06241FE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76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3D1CC5-C6EC-4EC7-845B-0FAD439EE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512FB10-C7D1-4DA7-BACA-A1C95FB97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5F5CA80-7C19-4F76-A8D0-908847566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F0AA035-EC58-42CE-AC79-4BFB194A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68BB-66A3-4ACA-ABC3-275BCEFE1123}" type="datetime1">
              <a:rPr lang="ru-RU" smtClean="0"/>
              <a:t>пт 28.06.19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2B917B2-E3D2-4227-B8F1-73571663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1863C73-6238-495E-8A30-AD6150B3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8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590915-CA9D-43F8-8F3D-37A98C0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395B160-0F54-49C2-935A-B1F91B170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A975D13-C85F-4A11-9E67-53F78B60E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BD8F4-8B07-4001-8A14-060099F05B42}" type="datetime1">
              <a:rPr lang="ru-RU" smtClean="0"/>
              <a:t>пт 28.06.19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FC2C4E7-40C8-4554-A730-7DD953FBB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0AFCC3-F0EC-45D2-9441-9571BDE75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607F-E658-4AE5-8192-9EE344785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37FDF3E-F574-4736-B038-30583554D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278"/>
            <a:ext cx="12192000" cy="586402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softEdge rad="0"/>
          </a:effec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"/>
            <a:ext cx="12192000" cy="1003284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44F623A-1F03-4123-AD4E-CDED3129F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8831" y="6485460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1335D42-576E-4ACC-B2FA-E669BB025D0D}"/>
              </a:ext>
            </a:extLst>
          </p:cNvPr>
          <p:cNvSpPr/>
          <p:nvPr/>
        </p:nvSpPr>
        <p:spPr>
          <a:xfrm>
            <a:off x="0" y="987441"/>
            <a:ext cx="12192000" cy="6386364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разработке межрегиональной программы МАСС </a:t>
            </a:r>
          </a:p>
          <a:p>
            <a:pPr algn="ctr"/>
            <a:r>
              <a:rPr lang="ru-RU" sz="44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«Развитие сибирских экспортно-ориентированных трансграничных коридоров»</a:t>
            </a:r>
          </a:p>
          <a:p>
            <a:pPr algn="ctr"/>
            <a:endParaRPr lang="ru-RU" sz="3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Гусельников Геннадий Геннадьевич, </a:t>
            </a:r>
            <a:r>
              <a:rPr lang="ru-RU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Председатель </a:t>
            </a:r>
            <a:r>
              <a:rPr lang="ru-RU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Исполнительного комитета МАСС</a:t>
            </a:r>
            <a:endParaRPr lang="ru-RU" sz="3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1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1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1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3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359"/>
            <a:ext cx="12192000" cy="9439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9A59DB4-E246-42D6-AD76-2531C31C7B88}"/>
              </a:ext>
            </a:extLst>
          </p:cNvPr>
          <p:cNvSpPr txBox="1"/>
          <p:nvPr/>
        </p:nvSpPr>
        <p:spPr>
          <a:xfrm>
            <a:off x="6392582" y="290525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Аннотация проекта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66D1ABF-8F59-4EB9-B8DB-95E17A5BC57B}"/>
              </a:ext>
            </a:extLst>
          </p:cNvPr>
          <p:cNvSpPr txBox="1"/>
          <p:nvPr/>
        </p:nvSpPr>
        <p:spPr>
          <a:xfrm>
            <a:off x="335360" y="1140295"/>
            <a:ext cx="624804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Цель проекта: </a:t>
            </a:r>
          </a:p>
          <a:p>
            <a:pPr algn="just"/>
            <a:endParaRPr lang="ru-RU" sz="1600" b="1" u="sng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до 01.06.2020 года пакета предложений по созданию и развитию комплекса экспортно-ориентированной инфраструктуры в регионах МАСС и направление данных документов на рассмотрение в Правительство РФ и институты развития для получения финансирования.</a:t>
            </a:r>
            <a:r>
              <a:rPr lang="ru-RU" sz="16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u="sng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F94B3FC-CB0E-4775-AD34-A63BFFA8E9A1}"/>
              </a:ext>
            </a:extLst>
          </p:cNvPr>
          <p:cNvSpPr txBox="1"/>
          <p:nvPr/>
        </p:nvSpPr>
        <p:spPr>
          <a:xfrm>
            <a:off x="-587432" y="3454983"/>
            <a:ext cx="13366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Показатели проекта:</a:t>
            </a:r>
          </a:p>
          <a:p>
            <a:pPr algn="ctr"/>
            <a:endParaRPr lang="ru-RU" sz="24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2147AD2-7E3B-46EB-8790-98CC0E812501}"/>
              </a:ext>
            </a:extLst>
          </p:cNvPr>
          <p:cNvSpPr txBox="1"/>
          <p:nvPr/>
        </p:nvSpPr>
        <p:spPr>
          <a:xfrm>
            <a:off x="6731300" y="2596065"/>
            <a:ext cx="4924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проекта:</a:t>
            </a:r>
          </a:p>
          <a:p>
            <a:pPr algn="ctr"/>
            <a:r>
              <a:rPr lang="ru-RU" sz="2800" b="1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01.01.2020-15.12.2020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t>2</a:t>
            </a:fld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4F49E55-6AA2-4383-8220-DC9A38B36C95}"/>
              </a:ext>
            </a:extLst>
          </p:cNvPr>
          <p:cNvSpPr txBox="1"/>
          <p:nvPr/>
        </p:nvSpPr>
        <p:spPr>
          <a:xfrm>
            <a:off x="6698817" y="1149479"/>
            <a:ext cx="5050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>
                <a:solidFill>
                  <a:srgbClr val="2F55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Стратегия проекта: </a:t>
            </a:r>
          </a:p>
          <a:p>
            <a:pPr algn="just"/>
            <a:endParaRPr lang="ru-RU" sz="1600" b="1" u="sng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реализацию Указа Президента РФ </a:t>
            </a:r>
          </a:p>
          <a:p>
            <a:pPr algn="just"/>
            <a:r>
              <a:rPr lang="ru-RU" sz="16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07.05.2018 года № 204 на территории регионов - членов МАСС.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F617C5E1-C9CE-1B4C-BC9A-21BF383B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03849"/>
              </p:ext>
            </p:extLst>
          </p:nvPr>
        </p:nvGraphicFramePr>
        <p:xfrm>
          <a:off x="22022" y="3992054"/>
          <a:ext cx="12169978" cy="2942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4472">
                  <a:extLst>
                    <a:ext uri="{9D8B030D-6E8A-4147-A177-3AD203B41FA5}">
                      <a16:colId xmlns="" xmlns:a16="http://schemas.microsoft.com/office/drawing/2014/main" val="3828853286"/>
                    </a:ext>
                  </a:extLst>
                </a:gridCol>
                <a:gridCol w="3552753">
                  <a:extLst>
                    <a:ext uri="{9D8B030D-6E8A-4147-A177-3AD203B41FA5}">
                      <a16:colId xmlns="" xmlns:a16="http://schemas.microsoft.com/office/drawing/2014/main" val="2808098423"/>
                    </a:ext>
                  </a:extLst>
                </a:gridCol>
                <a:gridCol w="3552753">
                  <a:extLst>
                    <a:ext uri="{9D8B030D-6E8A-4147-A177-3AD203B41FA5}">
                      <a16:colId xmlns="" xmlns:a16="http://schemas.microsoft.com/office/drawing/2014/main" val="3468987389"/>
                    </a:ext>
                  </a:extLst>
                </a:gridCol>
              </a:tblGrid>
              <a:tr h="3550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</a:t>
                      </a:r>
                      <a:endParaRPr lang="ru-RU" sz="1400" b="1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F5597"/>
                          </a:solidFill>
                          <a:effectLst/>
                        </a:rPr>
                        <a:t>Период</a:t>
                      </a:r>
                      <a:endParaRPr lang="ru-RU" sz="1400" b="1" dirty="0">
                        <a:solidFill>
                          <a:srgbClr val="2F559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211901"/>
                  </a:ext>
                </a:extLst>
              </a:tr>
              <a:tr h="348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Базовое значение </a:t>
                      </a:r>
                      <a:endParaRPr lang="ru-RU" sz="1400" b="1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15.12.2020 г.</a:t>
                      </a:r>
                      <a:endParaRPr lang="ru-RU" sz="1400" b="1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extLst>
                  <a:ext uri="{0D108BD9-81ED-4DB2-BD59-A6C34878D82A}">
                    <a16:rowId xmlns="" xmlns:a16="http://schemas.microsoft.com/office/drawing/2014/main" val="2194222282"/>
                  </a:ext>
                </a:extLst>
              </a:tr>
              <a:tr h="58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инфраструктурных проектов, включенных в Программу</a:t>
                      </a:r>
                      <a:endParaRPr lang="ru-RU" sz="14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20</a:t>
                      </a:r>
                      <a:endParaRPr lang="ru-RU" sz="16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extLst>
                  <a:ext uri="{0D108BD9-81ED-4DB2-BD59-A6C34878D82A}">
                    <a16:rowId xmlns="" xmlns:a16="http://schemas.microsoft.com/office/drawing/2014/main" val="1116154193"/>
                  </a:ext>
                </a:extLst>
              </a:tr>
              <a:tr h="750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проанализированных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экспортно - ориентированных трансграничных коридоров</a:t>
                      </a:r>
                      <a:endParaRPr lang="ru-RU" sz="14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</a:t>
                      </a: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9370" marR="39370" marT="64770" marB="64770" anchor="ctr"/>
                </a:tc>
                <a:extLst>
                  <a:ext uri="{0D108BD9-81ED-4DB2-BD59-A6C34878D82A}">
                    <a16:rowId xmlns="" xmlns:a16="http://schemas.microsoft.com/office/drawing/2014/main" val="2738911279"/>
                  </a:ext>
                </a:extLst>
              </a:tr>
              <a:tr h="826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регионов МАСС участвующих в Программе</a:t>
                      </a:r>
                      <a:endParaRPr lang="ru-RU" sz="14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6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9</a:t>
                      </a:r>
                      <a:endParaRPr lang="ru-RU" sz="1600" dirty="0">
                        <a:solidFill>
                          <a:srgbClr val="2F559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extLst>
                  <a:ext uri="{0D108BD9-81ED-4DB2-BD59-A6C34878D82A}">
                    <a16:rowId xmlns="" xmlns:a16="http://schemas.microsoft.com/office/drawing/2014/main" val="3033654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8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9439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9A59DB4-E246-42D6-AD76-2531C31C7B88}"/>
              </a:ext>
            </a:extLst>
          </p:cNvPr>
          <p:cNvSpPr txBox="1"/>
          <p:nvPr/>
        </p:nvSpPr>
        <p:spPr>
          <a:xfrm>
            <a:off x="1646529" y="185459"/>
            <a:ext cx="9922079" cy="758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500"/>
              </a:lnSpc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выводы</a:t>
            </a:r>
          </a:p>
          <a:p>
            <a:pPr algn="r">
              <a:lnSpc>
                <a:spcPts val="2500"/>
              </a:lnSpc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результатам рассмотрения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0F929A2-7F4A-4FD4-8E94-913A080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6779" y="6489404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t>3</a:t>
            </a:fld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E90885BE-6027-4B33-A2AF-E635C97074EE}"/>
              </a:ext>
            </a:extLst>
          </p:cNvPr>
          <p:cNvSpPr/>
          <p:nvPr/>
        </p:nvSpPr>
        <p:spPr>
          <a:xfrm>
            <a:off x="479375" y="1222392"/>
            <a:ext cx="1108923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проектное предложение межрегиональной программы ассоциации «Сибирское соглашение» «Развитие сибирских экспортно ориентированных трансграничных коридоров» согласовано.</a:t>
            </a:r>
          </a:p>
          <a:p>
            <a:pPr algn="just"/>
            <a:endParaRPr lang="ru-RU" sz="24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проектное предложение межрегиональной программы ассоциации «Сибирское соглашение» «Развитие сибирских экспортно ориентированных трансграничных коридоров» соответствует  приоритетам национального проекта «Международная кооперация и экспорт».</a:t>
            </a:r>
          </a:p>
          <a:p>
            <a:pPr algn="just"/>
            <a:endParaRPr lang="ru-RU" sz="240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проектное предложение межрегиональной программы ассоциации «Сибирское соглашение» «Развитие сибирских экспортно ориентированных трансграничных коридоров» соответствует решению Совета Межрегиональной ассоциации «Сибирское соглашение» от 23 октября 2018 года. 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06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977"/>
            <a:ext cx="12192000" cy="943936"/>
          </a:xfrm>
          <a:prstGeom prst="rect">
            <a:avLst/>
          </a:prstGeom>
        </p:spPr>
      </p:pic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6EE67B53-4564-4130-9DC4-75E28A94EA30}"/>
              </a:ext>
            </a:extLst>
          </p:cNvPr>
          <p:cNvGrpSpPr/>
          <p:nvPr/>
        </p:nvGrpSpPr>
        <p:grpSpPr>
          <a:xfrm>
            <a:off x="0" y="191178"/>
            <a:ext cx="12192000" cy="932770"/>
            <a:chOff x="0" y="97519"/>
            <a:chExt cx="12486199" cy="93277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D00124B4-DA94-4E7C-A14D-829A1B354434}"/>
                </a:ext>
              </a:extLst>
            </p:cNvPr>
            <p:cNvSpPr/>
            <p:nvPr/>
          </p:nvSpPr>
          <p:spPr>
            <a:xfrm>
              <a:off x="0" y="97519"/>
              <a:ext cx="12486199" cy="9327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="" xmlns:a16="http://schemas.microsoft.com/office/drawing/2014/main" id="{05551090-724B-4862-8066-7DAC586DF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7519"/>
              <a:ext cx="2322777" cy="93276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</p:pic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5A5EA27-BF52-4133-9A92-C88CD6ECD07F}"/>
              </a:ext>
            </a:extLst>
          </p:cNvPr>
          <p:cNvSpPr txBox="1"/>
          <p:nvPr/>
        </p:nvSpPr>
        <p:spPr>
          <a:xfrm>
            <a:off x="3305174" y="334396"/>
            <a:ext cx="8477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Предложения в решение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546F8DC-3793-443D-A0AC-A23F236DADF1}"/>
              </a:ext>
            </a:extLst>
          </p:cNvPr>
          <p:cNvSpPr/>
          <p:nvPr/>
        </p:nvSpPr>
        <p:spPr>
          <a:xfrm>
            <a:off x="407368" y="1267165"/>
            <a:ext cx="112332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5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5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 Утвердить проектное предложение Исполкома Межрегиональной ассоциации «Сибирское соглашение» по межрегиональному проекту «Разработка межрегиональной программы МАСС «Развитие сибирских экспортно-ориентированных трансграничных коридоров» (приложение 1 к настоящему протоколу).</a:t>
            </a:r>
          </a:p>
          <a:p>
            <a:pPr lvl="0" algn="just"/>
            <a:r>
              <a:rPr lang="ru-RU" sz="25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/>
            <a:r>
              <a:rPr lang="ru-RU" sz="2500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 Исполкому Межрегиональной ассоциации «Сибирское соглашение» разработать механизм подготовки и дальнейшей реализации межрегиональной программы МАСС «Развитие сибирских экспортно-ориентированных трансграничных коридоров», согласовать его с регионами – членами МАСС, а также предусмотреть в проекте бюджета доходов и расходов МАСС на 2020 год дополнительный объем финансирования на разработку этой программы.</a:t>
            </a:r>
          </a:p>
          <a:p>
            <a:pPr algn="just"/>
            <a:endParaRPr lang="ru-RU" sz="25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D491C5AE-C8D5-4FAB-BB1E-510AA376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9225" y="6341041"/>
            <a:ext cx="2743200" cy="365125"/>
          </a:xfrm>
        </p:spPr>
        <p:txBody>
          <a:bodyPr/>
          <a:lstStyle/>
          <a:p>
            <a:fld id="{A13D607F-E658-4AE5-8192-9EE344785C1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47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37FDF3E-F574-4736-B038-30583554D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278"/>
            <a:ext cx="12192000" cy="586402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softEdge rad="0"/>
          </a:effec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475E5F0-CD3D-4584-A701-D28A0A0FF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"/>
            <a:ext cx="12192000" cy="100328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C78C382-2883-471E-B5D0-D00629C9AE68}"/>
              </a:ext>
            </a:extLst>
          </p:cNvPr>
          <p:cNvSpPr/>
          <p:nvPr/>
        </p:nvSpPr>
        <p:spPr>
          <a:xfrm>
            <a:off x="165463" y="1787008"/>
            <a:ext cx="12192000" cy="2800767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88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за внимание!</a:t>
            </a:r>
            <a:endParaRPr lang="ru-RU" sz="8800" b="0" cap="none" spc="0" dirty="0">
              <a:ln w="0">
                <a:solidFill>
                  <a:schemeClr val="accent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98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216</Words>
  <Application>Microsoft Office PowerPoint</Application>
  <PresentationFormat>Широкоэкранный</PresentationFormat>
  <Paragraphs>51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 Плутова</dc:creator>
  <cp:lastModifiedBy>Каратаева Елена Владимировна</cp:lastModifiedBy>
  <cp:revision>5</cp:revision>
  <dcterms:modified xsi:type="dcterms:W3CDTF">2019-06-28T01:38:42Z</dcterms:modified>
</cp:coreProperties>
</file>